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72" r:id="rId7"/>
    <p:sldId id="274" r:id="rId8"/>
    <p:sldId id="269" r:id="rId9"/>
  </p:sldIdLst>
  <p:sldSz cx="12188825" cy="6858000"/>
  <p:notesSz cx="6858000" cy="9144000"/>
  <p:defaultTextStyle>
    <a:defPPr rtl="0">
      <a:defRPr lang="lt-l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buotojas" initials="D" lastIdx="1" clrIdx="0">
    <p:extLst>
      <p:ext uri="{19B8F6BF-5375-455C-9EA6-DF929625EA0E}">
        <p15:presenceInfo xmlns:p15="http://schemas.microsoft.com/office/powerpoint/2012/main" userId="Darbuotoj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Šviesus stilius 2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Šviesus stilius 3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Šviesus stili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74" autoAdjust="0"/>
  </p:normalViewPr>
  <p:slideViewPr>
    <p:cSldViewPr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856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C29530-71E8-4376-8919-21BA786FDE6D}" type="datetime1">
              <a:rPr lang="lt-LT" smtClean="0"/>
              <a:t>2019-09-25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22302" y="3717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906915" y="3717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FF06E1-50BD-458E-98F5-E2E5228E0A11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403302" y="722971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noProof="0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708102" y="438057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noProof="0" dirty="0" smtClean="0"/>
              <a:t>Spustelėkite, jei norite redaguoti ruošinio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22302" y="87223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906915" y="87223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403225" y="722313"/>
            <a:ext cx="6096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719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403225" y="722313"/>
            <a:ext cx="6096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1855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403225" y="722313"/>
            <a:ext cx="6096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5745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403225" y="722313"/>
            <a:ext cx="6096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3991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ai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7 suapvalintas stačiakampis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9" name="8 suapvalintas stačiakampis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10" name="9 suapvalintas tos pačios pusės kampo stačiakampis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t-LT" noProof="0" smtClean="0"/>
              <a:t>Spustelėkite norėdami redaguoti šablono paantraštės stilių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256B06-3149-415D-B7F3-7334D87D139D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  <a:p>
            <a:pPr lvl="1" rtl="0"/>
            <a:r>
              <a:rPr lang="lt-LT" noProof="0" smtClean="0"/>
              <a:t>Antras lygis</a:t>
            </a:r>
          </a:p>
          <a:p>
            <a:pPr lvl="2" rtl="0"/>
            <a:r>
              <a:rPr lang="lt-LT" noProof="0" smtClean="0"/>
              <a:t>Trečias lygis</a:t>
            </a:r>
          </a:p>
          <a:p>
            <a:pPr lvl="3" rtl="0"/>
            <a:r>
              <a:rPr lang="lt-LT" noProof="0" smtClean="0"/>
              <a:t>Ketvirtas lygis</a:t>
            </a:r>
          </a:p>
          <a:p>
            <a:pPr lvl="4" rtl="0"/>
            <a:r>
              <a:rPr lang="lt-LT" noProof="0" smtClean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E38988-7F10-44E1-9510-5DE833FCFC23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ai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7 suapvalintas stačiakampis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9" name="8 suapvalintas stačiakampis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10" name="9 suapvalintas tos pačios pusės kampo stačiakampis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</p:grpSp>
      <p:grpSp>
        <p:nvGrpSpPr>
          <p:cNvPr id="15" name="apatinis grafinis elementas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15 laisva forma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17" name="72 stačiakampis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lt-LT" noProof="0" dirty="0"/>
            </a:p>
          </p:txBody>
        </p:sp>
      </p:grpSp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  <a:p>
            <a:pPr lvl="1" rtl="0"/>
            <a:r>
              <a:rPr lang="lt-LT" noProof="0" smtClean="0"/>
              <a:t>Antras lygis</a:t>
            </a:r>
          </a:p>
          <a:p>
            <a:pPr lvl="2" rtl="0"/>
            <a:r>
              <a:rPr lang="lt-LT" noProof="0" smtClean="0"/>
              <a:t>Trečias lygis</a:t>
            </a:r>
          </a:p>
          <a:p>
            <a:pPr lvl="3" rtl="0"/>
            <a:r>
              <a:rPr lang="lt-LT" noProof="0" smtClean="0"/>
              <a:t>Ketvirtas lygis</a:t>
            </a:r>
          </a:p>
          <a:p>
            <a:pPr lvl="4" rtl="0"/>
            <a:r>
              <a:rPr lang="lt-LT" noProof="0" smtClean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D3034-BB70-4437-8FC9-64EB9A363B12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  <a:p>
            <a:pPr lvl="1" rtl="0"/>
            <a:r>
              <a:rPr lang="lt-LT" noProof="0" smtClean="0"/>
              <a:t>Antras lygis</a:t>
            </a:r>
          </a:p>
          <a:p>
            <a:pPr lvl="2" rtl="0"/>
            <a:r>
              <a:rPr lang="lt-LT" noProof="0" smtClean="0"/>
              <a:t>Trečias lygis</a:t>
            </a:r>
          </a:p>
          <a:p>
            <a:pPr lvl="3" rtl="0"/>
            <a:r>
              <a:rPr lang="lt-LT" noProof="0" smtClean="0"/>
              <a:t>Ketvirtas lygis</a:t>
            </a:r>
          </a:p>
          <a:p>
            <a:pPr lvl="4" rtl="0"/>
            <a:r>
              <a:rPr lang="lt-LT" noProof="0" smtClean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21CE66-E4B0-48F3-A317-B485D60BE44E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ai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7 suapvalintas stačiakampis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9" name="8 suapvalintas stačiakampis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10" name="9 suapvalintas tos pačios pusės kampo stačiakampis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</p:grpSp>
      <p:grpSp>
        <p:nvGrpSpPr>
          <p:cNvPr id="19" name="apatinis grafinis elementas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19 laisva forma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21" name="72 stačiakampis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A1E83-B39E-4129-A7D4-342BA48D5BB5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  <a:p>
            <a:pPr lvl="1" rtl="0"/>
            <a:r>
              <a:rPr lang="lt-LT" noProof="0" smtClean="0"/>
              <a:t>Antras lygis</a:t>
            </a:r>
          </a:p>
          <a:p>
            <a:pPr lvl="2" rtl="0"/>
            <a:r>
              <a:rPr lang="lt-LT" noProof="0" smtClean="0"/>
              <a:t>Trečias lygis</a:t>
            </a:r>
          </a:p>
          <a:p>
            <a:pPr lvl="3" rtl="0"/>
            <a:r>
              <a:rPr lang="lt-LT" noProof="0" smtClean="0"/>
              <a:t>Ketvirtas lygis</a:t>
            </a:r>
          </a:p>
          <a:p>
            <a:pPr lvl="4" rtl="0"/>
            <a:r>
              <a:rPr lang="lt-LT" noProof="0" smtClean="0"/>
              <a:t>Penktas lygis</a:t>
            </a:r>
            <a:endParaRPr lang="lt-LT" noProof="0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  <a:p>
            <a:pPr lvl="1" rtl="0"/>
            <a:r>
              <a:rPr lang="lt-LT" noProof="0" smtClean="0"/>
              <a:t>Antras lygis</a:t>
            </a:r>
          </a:p>
          <a:p>
            <a:pPr lvl="2" rtl="0"/>
            <a:r>
              <a:rPr lang="lt-LT" noProof="0" smtClean="0"/>
              <a:t>Trečias lygis</a:t>
            </a:r>
          </a:p>
          <a:p>
            <a:pPr lvl="3" rtl="0"/>
            <a:r>
              <a:rPr lang="lt-LT" noProof="0" smtClean="0"/>
              <a:t>Ketvirtas lygis</a:t>
            </a:r>
          </a:p>
          <a:p>
            <a:pPr lvl="4" rtl="0"/>
            <a:r>
              <a:rPr lang="lt-LT" noProof="0" smtClean="0"/>
              <a:t>Penktas lygis</a:t>
            </a:r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CA466B-A770-4974-A741-286F7F5DF46D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Autofit/>
          </a:bodyPr>
          <a:lstStyle>
            <a:lvl1pPr marL="0" indent="0">
              <a:buNone/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  <a:p>
            <a:pPr lvl="1" rtl="0"/>
            <a:r>
              <a:rPr lang="lt-LT" noProof="0" smtClean="0"/>
              <a:t>Antras lygis</a:t>
            </a:r>
          </a:p>
          <a:p>
            <a:pPr lvl="2" rtl="0"/>
            <a:r>
              <a:rPr lang="lt-LT" noProof="0" smtClean="0"/>
              <a:t>Trečias lygis</a:t>
            </a:r>
          </a:p>
          <a:p>
            <a:pPr lvl="3" rtl="0"/>
            <a:r>
              <a:rPr lang="lt-LT" noProof="0" smtClean="0"/>
              <a:t>Ketvirtas lygis</a:t>
            </a:r>
          </a:p>
          <a:p>
            <a:pPr lvl="4" rtl="0"/>
            <a:r>
              <a:rPr lang="lt-LT" noProof="0" smtClean="0"/>
              <a:t>Penktas lygis</a:t>
            </a:r>
            <a:endParaRPr lang="lt-LT" noProof="0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Autofit/>
          </a:bodyPr>
          <a:lstStyle>
            <a:lvl1pPr marL="0" indent="0">
              <a:buNone/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  <a:p>
            <a:pPr lvl="1" rtl="0"/>
            <a:r>
              <a:rPr lang="lt-LT" noProof="0" smtClean="0"/>
              <a:t>Antras lygis</a:t>
            </a:r>
          </a:p>
          <a:p>
            <a:pPr lvl="2" rtl="0"/>
            <a:r>
              <a:rPr lang="lt-LT" noProof="0" smtClean="0"/>
              <a:t>Trečias lygis</a:t>
            </a:r>
          </a:p>
          <a:p>
            <a:pPr lvl="3" rtl="0"/>
            <a:r>
              <a:rPr lang="lt-LT" noProof="0" smtClean="0"/>
              <a:t>Ketvirtas lygis</a:t>
            </a:r>
          </a:p>
          <a:p>
            <a:pPr lvl="4" rtl="0"/>
            <a:r>
              <a:rPr lang="lt-LT" noProof="0" smtClean="0"/>
              <a:t>Penktas lygis</a:t>
            </a:r>
            <a:endParaRPr lang="lt-LT" noProof="0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8D18DC-BC0B-43E6-AA3A-A9DEC9051573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28C5A9-3ACB-48FB-8DFC-5E00761886E4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patinis grafinis elementas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8 laisva forma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10" name="72 stačiakampis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lt-LT" noProof="0" dirty="0"/>
            </a:p>
          </p:txBody>
        </p:sp>
      </p:grp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61177D-0E70-4E5A-8739-6768B3FFEFC7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  <a:p>
            <a:pPr lvl="1" rtl="0"/>
            <a:r>
              <a:rPr lang="lt-LT" noProof="0" smtClean="0"/>
              <a:t>Antras lygis</a:t>
            </a:r>
          </a:p>
          <a:p>
            <a:pPr lvl="2" rtl="0"/>
            <a:r>
              <a:rPr lang="lt-LT" noProof="0" smtClean="0"/>
              <a:t>Trečias lygis</a:t>
            </a:r>
          </a:p>
          <a:p>
            <a:pPr lvl="3" rtl="0"/>
            <a:r>
              <a:rPr lang="lt-LT" noProof="0" smtClean="0"/>
              <a:t>Ketvirtas lygis</a:t>
            </a:r>
          </a:p>
          <a:p>
            <a:pPr lvl="4" rtl="0"/>
            <a:r>
              <a:rPr lang="lt-LT" noProof="0" smtClean="0"/>
              <a:t>Penktas lygis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E850A6-5E5A-4566-9190-8A1C6008F882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lt-LT" noProof="0" smtClean="0"/>
              <a:t>Spustelėkite piktogr. norėdami įtraukti pav.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C2D723-B159-4755-A2C9-153F4CB66D9D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patinis grafinis elementas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20 laisva forma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18" name="72 stačiakampis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lt-LT" noProof="0" dirty="0"/>
            </a:p>
          </p:txBody>
        </p:sp>
      </p:grpSp>
      <p:grpSp>
        <p:nvGrpSpPr>
          <p:cNvPr id="7" name="kvadratai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7 suapvalintas stačiakampis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9" name="8 suapvalintas stačiakampis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10" name="9 suapvalintas tos pačios pusės kampo stačiakampis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noProof="0" dirty="0"/>
            </a:p>
          </p:txBody>
        </p:sp>
      </p:grp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lt-LT" noProof="0" dirty="0" smtClean="0"/>
              <a:t>Spustelėję redaguokite šablono pavadinimo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lt-LT" noProof="0" dirty="0" smtClean="0"/>
              <a:t>Spustelėkite, jei norite redaguoti ruošinio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noProof="0" dirty="0" smtClean="0"/>
              <a:t>Įtraukti </a:t>
            </a:r>
            <a:r>
              <a:rPr lang="lt-LT" noProof="0" dirty="0" err="1" smtClean="0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8C6E93A-3574-4CD8-BC35-BBF990C53155}" type="datetime1">
              <a:rPr lang="lt-LT" noProof="0" smtClean="0"/>
              <a:t>2019-09-25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522672" cy="1676400"/>
          </a:xfrm>
        </p:spPr>
        <p:txBody>
          <a:bodyPr rtlCol="0"/>
          <a:lstStyle/>
          <a:p>
            <a:pPr rtl="0"/>
            <a:r>
              <a:rPr lang="lt-LT" dirty="0" smtClean="0">
                <a:latin typeface="Arial Narrow" panose="020B0606020202030204" pitchFamily="34" charset="0"/>
              </a:rPr>
              <a:t>Sveikos mitybos rekomendacijos</a:t>
            </a:r>
            <a:endParaRPr lang="lt-LT" dirty="0">
              <a:latin typeface="Arial Narrow" panose="020B0606020202030204" pitchFamily="34" charset="0"/>
            </a:endParaRP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lt-LT" dirty="0" smtClean="0">
                <a:latin typeface="Arial Narrow" panose="020B0606020202030204" pitchFamily="34" charset="0"/>
              </a:rPr>
              <a:t>Visuomenės sveikatos priežiūros specialistė 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lt-LT" dirty="0" smtClean="0">
                <a:latin typeface="Arial Narrow" panose="020B0606020202030204" pitchFamily="34" charset="0"/>
              </a:rPr>
              <a:t>Indrė Kuodienė</a:t>
            </a:r>
            <a:endParaRPr lang="lt-L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ntraštė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sz="2800" b="1" dirty="0" smtClean="0">
                <a:latin typeface="Arial Narrow" panose="020B0606020202030204" pitchFamily="34" charset="0"/>
              </a:rPr>
              <a:t>Sveikos mitybos principai</a:t>
            </a:r>
            <a:endParaRPr lang="lt-LT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5 turinio vietos rezervavimo ženklas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sz="2000" dirty="0" smtClean="0">
                <a:latin typeface="Arial Narrow" panose="020B0606020202030204" pitchFamily="34" charset="0"/>
              </a:rPr>
              <a:t>Nuosaikumas.</a:t>
            </a:r>
          </a:p>
          <a:p>
            <a:pPr marL="0" indent="0" rtl="0">
              <a:buNone/>
            </a:pPr>
            <a:r>
              <a:rPr lang="lt-LT" sz="2000" dirty="0" smtClean="0">
                <a:latin typeface="Arial Narrow" panose="020B0606020202030204" pitchFamily="34" charset="0"/>
              </a:rPr>
              <a:t>Svarbu žinoti, kad net ir būtina maisto medžiaga, jeigu jos vartojama per daug, gali pakenkti sveikatai.</a:t>
            </a:r>
          </a:p>
          <a:p>
            <a:pPr rtl="0"/>
            <a:r>
              <a:rPr lang="lt-LT" sz="2000" dirty="0" smtClean="0">
                <a:latin typeface="Arial Narrow" panose="020B0606020202030204" pitchFamily="34" charset="0"/>
              </a:rPr>
              <a:t>Įvairumas.</a:t>
            </a:r>
          </a:p>
          <a:p>
            <a:pPr marL="0" indent="0" rtl="0">
              <a:buNone/>
            </a:pPr>
            <a:r>
              <a:rPr lang="lt-LT" sz="2000" dirty="0" smtClean="0">
                <a:latin typeface="Arial Narrow" panose="020B0606020202030204" pitchFamily="34" charset="0"/>
              </a:rPr>
              <a:t>Su maistu būtina gauti apie 40 maisto medžiagų, tad reikia valgyti daug skirtingų maisto produktų.</a:t>
            </a:r>
          </a:p>
          <a:p>
            <a:r>
              <a:rPr lang="lt-LT" sz="2000" dirty="0" err="1" smtClean="0">
                <a:latin typeface="Arial Narrow" panose="020B0606020202030204" pitchFamily="34" charset="0"/>
              </a:rPr>
              <a:t>Subalansuotumas</a:t>
            </a:r>
            <a:r>
              <a:rPr lang="lt-LT" sz="20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lt-LT" sz="2000" dirty="0" smtClean="0">
                <a:latin typeface="Arial Narrow" panose="020B0606020202030204" pitchFamily="34" charset="0"/>
              </a:rPr>
              <a:t>Tai tinkamas baltymų, riebalų, angliavandenių, vitaminų ir mineralinių medžiagų santykis maiste per parą.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ntraštė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sz="2800" b="1" dirty="0" smtClean="0">
                <a:latin typeface="Arial Narrow" panose="020B0606020202030204" pitchFamily="34" charset="0"/>
              </a:rPr>
              <a:t>Sveikos mitybos taisyklės</a:t>
            </a:r>
            <a:endParaRPr lang="lt-LT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5 turinio vietos rezervavimo ženklas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lt-LT" dirty="0" smtClean="0">
                <a:latin typeface="Arial Narrow" panose="020B0606020202030204" pitchFamily="34" charset="0"/>
              </a:rPr>
              <a:t>Valgyti įvairų maistą.</a:t>
            </a:r>
          </a:p>
          <a:p>
            <a:pPr rtl="0"/>
            <a:r>
              <a:rPr lang="lt-LT" dirty="0" smtClean="0">
                <a:latin typeface="Arial Narrow" panose="020B0606020202030204" pitchFamily="34" charset="0"/>
              </a:rPr>
              <a:t>Dažniau rinktis augalinės kilmės maistą. </a:t>
            </a:r>
          </a:p>
          <a:p>
            <a:pPr rtl="0"/>
            <a:r>
              <a:rPr lang="lt-LT" dirty="0" smtClean="0">
                <a:latin typeface="Arial Narrow" panose="020B0606020202030204" pitchFamily="34" charset="0"/>
              </a:rPr>
              <a:t>Kelis ir daugiau kartų per dieną valgyti daržovių ir vaisių.</a:t>
            </a:r>
          </a:p>
          <a:p>
            <a:pPr rtl="0"/>
            <a:r>
              <a:rPr lang="lt-LT" dirty="0" smtClean="0">
                <a:latin typeface="Arial Narrow" panose="020B0606020202030204" pitchFamily="34" charset="0"/>
              </a:rPr>
              <a:t>Kelis kartus per dieną valgyti kruopų, makaronų, duonos.</a:t>
            </a:r>
          </a:p>
          <a:p>
            <a:pPr rtl="0"/>
            <a:r>
              <a:rPr lang="lt-LT" dirty="0" smtClean="0">
                <a:latin typeface="Arial Narrow" panose="020B0606020202030204" pitchFamily="34" charset="0"/>
              </a:rPr>
              <a:t>Valgyti liesą mėsą, ankštines daržoves, žuvį, paukštieną.</a:t>
            </a:r>
          </a:p>
          <a:p>
            <a:pPr rtl="0"/>
            <a:r>
              <a:rPr lang="lt-LT" dirty="0" smtClean="0">
                <a:latin typeface="Arial Narrow" panose="020B0606020202030204" pitchFamily="34" charset="0"/>
              </a:rPr>
              <a:t>Vartoti liesą pieną ir jo produktus. </a:t>
            </a:r>
          </a:p>
          <a:p>
            <a:pPr rtl="0"/>
            <a:r>
              <a:rPr lang="lt-LT" dirty="0" smtClean="0">
                <a:latin typeface="Arial Narrow" panose="020B0606020202030204" pitchFamily="34" charset="0"/>
              </a:rPr>
              <a:t>Kontroliuoti riebalų suvartojimą.</a:t>
            </a:r>
          </a:p>
          <a:p>
            <a:pPr rtl="0"/>
            <a:r>
              <a:rPr lang="lt-LT" dirty="0" smtClean="0">
                <a:latin typeface="Arial Narrow" panose="020B0606020202030204" pitchFamily="34" charset="0"/>
              </a:rPr>
              <a:t>Mažiau cukraus, druskos maiste.</a:t>
            </a:r>
          </a:p>
          <a:p>
            <a:pPr rtl="0"/>
            <a:r>
              <a:rPr lang="lt-LT" dirty="0" smtClean="0">
                <a:latin typeface="Arial Narrow" panose="020B0606020202030204" pitchFamily="34" charset="0"/>
              </a:rPr>
              <a:t>Gerti pakankamai daug skysčių.</a:t>
            </a:r>
          </a:p>
          <a:p>
            <a:pPr rtl="0"/>
            <a:r>
              <a:rPr lang="lt-LT" dirty="0" smtClean="0">
                <a:latin typeface="Arial Narrow" panose="020B0606020202030204" pitchFamily="34" charset="0"/>
              </a:rPr>
              <a:t>Valgyti reguliariai.</a:t>
            </a:r>
          </a:p>
          <a:p>
            <a:pPr rtl="0"/>
            <a:endParaRPr lang="lt-LT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25860" y="-531440"/>
            <a:ext cx="9751060" cy="1295400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latin typeface="Arial Narrow" panose="020B0606020202030204" pitchFamily="34" charset="0"/>
              </a:rPr>
              <a:t>Rekomendacijos</a:t>
            </a:r>
            <a:endParaRPr lang="lt-LT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09836" y="836712"/>
            <a:ext cx="10873207" cy="55892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Valgykite </a:t>
            </a:r>
            <a:r>
              <a:rPr lang="lt-LT" sz="2000" kern="1000" dirty="0" smtClean="0">
                <a:latin typeface="Arial Narrow" panose="020B0606020202030204" pitchFamily="34" charset="0"/>
              </a:rPr>
              <a:t>4-5 kartus per dieną (pusryčiai, priešpiečiai, pietūs, pavakariai, vakarienė).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Rinkitės sveikus</a:t>
            </a:r>
            <a:r>
              <a:rPr lang="lt-LT" sz="2000" kern="1000" dirty="0" smtClean="0">
                <a:latin typeface="Arial Narrow" panose="020B0606020202030204" pitchFamily="34" charset="0"/>
              </a:rPr>
              <a:t>, vertingus užkandžius. Pvz. priešpiečiams rinktis vaisius, pavakariams pieno produktus.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Pusę pietų lėkštės užpildykite vaisiais ir daržovėmis.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Visų valgių metu rinkitės </a:t>
            </a:r>
            <a:r>
              <a:rPr lang="lt-LT" sz="2000" kern="1000" dirty="0" smtClean="0">
                <a:latin typeface="Arial Narrow" panose="020B0606020202030204" pitchFamily="34" charset="0"/>
              </a:rPr>
              <a:t>daržoves.</a:t>
            </a:r>
            <a:endParaRPr lang="lt-LT" sz="2000" kern="1000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Vakare stenkitės vengti angliavandenių, o geriau </a:t>
            </a:r>
            <a:r>
              <a:rPr lang="lt-LT" sz="2000" kern="1000" dirty="0" smtClean="0">
                <a:latin typeface="Arial Narrow" panose="020B0606020202030204" pitchFamily="34" charset="0"/>
              </a:rPr>
              <a:t>rinkitės </a:t>
            </a:r>
            <a:r>
              <a:rPr lang="lt-LT" sz="2000" kern="1000" dirty="0" smtClean="0">
                <a:latin typeface="Arial Narrow" panose="020B0606020202030204" pitchFamily="34" charset="0"/>
              </a:rPr>
              <a:t>baltymus, pieno produktus ir, žinoma, daržoves.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Gerkite pakankamai daug vandens.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Atsisakykite, arba sumažinkite cukraus vartojimą. Jį galima keisti medumi, agavų arba klevų sirupu, </a:t>
            </a:r>
            <a:r>
              <a:rPr lang="lt-LT" sz="2000" kern="1000" dirty="0" err="1" smtClean="0">
                <a:latin typeface="Arial Narrow" panose="020B0606020202030204" pitchFamily="34" charset="0"/>
              </a:rPr>
              <a:t>stevia</a:t>
            </a:r>
            <a:r>
              <a:rPr lang="lt-LT" sz="2000" kern="1000" dirty="0" smtClean="0">
                <a:latin typeface="Arial Narrow" panose="020B0606020202030204" pitchFamily="34" charset="0"/>
              </a:rPr>
              <a:t>, tai yra natūralūs saldikliai.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Sumažinkite </a:t>
            </a:r>
            <a:r>
              <a:rPr lang="lt-LT" sz="2000" kern="1000" dirty="0" smtClean="0">
                <a:latin typeface="Arial Narrow" panose="020B0606020202030204" pitchFamily="34" charset="0"/>
              </a:rPr>
              <a:t>gyvūninės </a:t>
            </a:r>
            <a:r>
              <a:rPr lang="lt-LT" sz="2000" kern="1000" dirty="0" smtClean="0">
                <a:latin typeface="Arial Narrow" panose="020B0606020202030204" pitchFamily="34" charset="0"/>
              </a:rPr>
              <a:t>kilmės aliejų vartojimą. Vietoj jų naudokite alyvuogių, linų sėmenų, kokosų aliejų.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Vakare likus 2 valandoms iki miego nebevalgykite.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Baltus miltus ir makaronus keiskite į viso grūdo </a:t>
            </a:r>
            <a:r>
              <a:rPr lang="lt-LT" sz="2000" kern="1000" dirty="0" smtClean="0">
                <a:latin typeface="Arial Narrow" panose="020B0606020202030204" pitchFamily="34" charset="0"/>
              </a:rPr>
              <a:t>dalių miltus </a:t>
            </a:r>
            <a:r>
              <a:rPr lang="lt-LT" sz="2000" kern="1000" dirty="0" smtClean="0">
                <a:latin typeface="Arial Narrow" panose="020B0606020202030204" pitchFamily="34" charset="0"/>
              </a:rPr>
              <a:t>ir makaronus.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t-LT" sz="2000" kern="1000" dirty="0" smtClean="0">
                <a:latin typeface="Arial Narrow" panose="020B0606020202030204" pitchFamily="34" charset="0"/>
              </a:rPr>
              <a:t>Jei išalkstate, tarp valgymų galima užkąsti saujelę riešutų, kelias datules</a:t>
            </a:r>
            <a:r>
              <a:rPr lang="lt-LT" sz="2000" kern="1000" dirty="0" smtClean="0">
                <a:latin typeface="Arial Narrow" panose="020B0606020202030204" pitchFamily="34" charset="0"/>
              </a:rPr>
              <a:t>, </a:t>
            </a:r>
            <a:r>
              <a:rPr lang="lt-LT" sz="2000" kern="1000" dirty="0" smtClean="0">
                <a:latin typeface="Arial Narrow" panose="020B0606020202030204" pitchFamily="34" charset="0"/>
              </a:rPr>
              <a:t>ar tiesiog daržovių (išskyrus bulves)</a:t>
            </a:r>
          </a:p>
        </p:txBody>
      </p:sp>
    </p:spTree>
    <p:extLst>
      <p:ext uri="{BB962C8B-B14F-4D97-AF65-F5344CB8AC3E}">
        <p14:creationId xmlns:p14="http://schemas.microsoft.com/office/powerpoint/2010/main" val="30777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182531" y="692696"/>
            <a:ext cx="9751060" cy="637684"/>
          </a:xfrm>
        </p:spPr>
        <p:txBody>
          <a:bodyPr rtlCol="0">
            <a:normAutofit/>
          </a:bodyPr>
          <a:lstStyle/>
          <a:p>
            <a:endParaRPr lang="lt-LT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half" idx="1"/>
          </p:nvPr>
        </p:nvSpPr>
        <p:spPr>
          <a:xfrm>
            <a:off x="1141411" y="1600200"/>
            <a:ext cx="4953001" cy="4572000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lt-LT" sz="2000" dirty="0" smtClean="0">
                <a:latin typeface="Arial Narrow" panose="020B0606020202030204" pitchFamily="34" charset="0"/>
              </a:rPr>
              <a:t>Vadovaukitės maisto pasirinkimo piramide kasdien. 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0"/>
            <a:ext cx="4862555" cy="67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sto gaminimas 16 x 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48_TF02787942" id="{E363C064-47E0-46FE-B164-6F914167EFC7}" vid="{F014CD5C-70A2-42E6-9DC1-168CDA719475}"/>
    </a:ext>
  </a:extLst>
</a:theme>
</file>

<file path=ppt/theme/theme2.xml><?xml version="1.0" encoding="utf-8"?>
<a:theme xmlns:a="http://schemas.openxmlformats.org/drawingml/2006/main" name="„Office“ tema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Šviežio maisto pateiktis (plačiaekranė)</Template>
  <TotalTime>442</TotalTime>
  <Words>305</Words>
  <Application>Microsoft Office PowerPoint</Application>
  <PresentationFormat>Pasirinktinai</PresentationFormat>
  <Paragraphs>38</Paragraphs>
  <Slides>5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Constantia</vt:lpstr>
      <vt:lpstr>Maisto gaminimas 16 x 9</vt:lpstr>
      <vt:lpstr>Sveikos mitybos rekomendacijos</vt:lpstr>
      <vt:lpstr>Sveikos mitybos principai</vt:lpstr>
      <vt:lpstr>Sveikos mitybos taisyklės</vt:lpstr>
      <vt:lpstr>Rekomendacijos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Skrandis – ne šiukšlių dėžė</dc:title>
  <dc:creator>Darbuotojas</dc:creator>
  <cp:lastModifiedBy>Darbuotojas</cp:lastModifiedBy>
  <cp:revision>19</cp:revision>
  <dcterms:created xsi:type="dcterms:W3CDTF">2018-10-31T12:10:02Z</dcterms:created>
  <dcterms:modified xsi:type="dcterms:W3CDTF">2019-09-25T06:02:54Z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